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520" r:id="rId2"/>
    <p:sldId id="521" r:id="rId3"/>
    <p:sldId id="343" r:id="rId4"/>
    <p:sldId id="328" r:id="rId5"/>
    <p:sldId id="329" r:id="rId6"/>
    <p:sldId id="331" r:id="rId7"/>
    <p:sldId id="333" r:id="rId8"/>
    <p:sldId id="334" r:id="rId9"/>
    <p:sldId id="335" r:id="rId10"/>
    <p:sldId id="336" r:id="rId11"/>
    <p:sldId id="523" r:id="rId12"/>
    <p:sldId id="524" r:id="rId13"/>
    <p:sldId id="340" r:id="rId14"/>
    <p:sldId id="525" r:id="rId15"/>
    <p:sldId id="526" r:id="rId16"/>
    <p:sldId id="527" r:id="rId17"/>
    <p:sldId id="528" r:id="rId18"/>
    <p:sldId id="341" r:id="rId19"/>
    <p:sldId id="345" r:id="rId20"/>
    <p:sldId id="346" r:id="rId21"/>
    <p:sldId id="529" r:id="rId22"/>
    <p:sldId id="353" r:id="rId23"/>
    <p:sldId id="354" r:id="rId24"/>
    <p:sldId id="355" r:id="rId25"/>
    <p:sldId id="356" r:id="rId26"/>
    <p:sldId id="357" r:id="rId27"/>
    <p:sldId id="35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97"/>
    <p:restoredTop sz="82822"/>
  </p:normalViewPr>
  <p:slideViewPr>
    <p:cSldViewPr snapToGrid="0" snapToObjects="1">
      <p:cViewPr varScale="1">
        <p:scale>
          <a:sx n="58" d="100"/>
          <a:sy n="58" d="100"/>
        </p:scale>
        <p:origin x="200" y="9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6" y="585191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8th</a:t>
            </a:r>
            <a:r>
              <a:rPr lang="en-US" altLang="ko-KR" b="1" dirty="0">
                <a:latin typeface="Arial"/>
                <a:cs typeface="Arial"/>
              </a:rPr>
              <a:t> Lecture														2020. 5.14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1215" y="2747244"/>
            <a:ext cx="5922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"/>
                <a:cs typeface="Arial"/>
              </a:rPr>
              <a:t>RNA-Seq Analysis with pseudoalignments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(</a:t>
            </a:r>
            <a:r>
              <a:rPr lang="en-US" sz="2400" dirty="0" err="1">
                <a:latin typeface="Arial"/>
                <a:cs typeface="Arial"/>
              </a:rPr>
              <a:t>Kallisto</a:t>
            </a:r>
            <a:r>
              <a:rPr lang="en-US" sz="24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141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>
          <a:xfrm>
            <a:off x="647700" y="182239"/>
            <a:ext cx="7848600" cy="64135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>
                <a:latin typeface="Arial" charset="0"/>
                <a:ea typeface="ＭＳ Ｐゴシック" charset="0"/>
                <a:cs typeface="ＭＳ Ｐゴシック" charset="0"/>
              </a:rPr>
              <a:t>Bulk RNA-Seq and Single Cell RNA Seq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B5B80D-E36B-A642-96E2-8EF00946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964"/>
            <a:ext cx="9144000" cy="3934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9BA14-FC72-0546-9513-F89DC27340DE}"/>
              </a:ext>
            </a:extLst>
          </p:cNvPr>
          <p:cNvSpPr txBox="1"/>
          <p:nvPr/>
        </p:nvSpPr>
        <p:spPr>
          <a:xfrm>
            <a:off x="535259" y="1204332"/>
            <a:ext cx="811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조직에는 여러 종류의 서로 다른 종류의 세포가 들어 있으며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dirty="0"/>
              <a:t>조직에서 추출한 </a:t>
            </a:r>
            <a:r>
              <a:rPr kumimoji="1" lang="en-US" altLang="ko-KR" dirty="0"/>
              <a:t>RNA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RNA-Seq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얻은 결과는 이러한 세포 혼합물의 평균치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60AA7-3254-674D-9482-76BA40704188}"/>
              </a:ext>
            </a:extLst>
          </p:cNvPr>
          <p:cNvSpPr txBox="1"/>
          <p:nvPr/>
        </p:nvSpPr>
        <p:spPr>
          <a:xfrm>
            <a:off x="1122979" y="6029430"/>
            <a:ext cx="689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세포</a:t>
            </a:r>
            <a:r>
              <a:rPr kumimoji="1" lang="en-US" altLang="ko-Kore-KR" b="1" dirty="0"/>
              <a:t> </a:t>
            </a:r>
            <a:r>
              <a:rPr kumimoji="1" lang="ko-KR" altLang="en-US" b="1" dirty="0"/>
              <a:t>개별적인 특성을 알기 위해서는 세포를 개별적으로 분리하여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개별적인 세포에서의 </a:t>
            </a:r>
            <a:r>
              <a:rPr kumimoji="1" lang="en-US" altLang="ko-KR" b="1" dirty="0"/>
              <a:t>RNA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정량ㅇ할</a:t>
            </a:r>
            <a:r>
              <a:rPr kumimoji="1" lang="ko-KR" altLang="en-US" b="1" dirty="0"/>
              <a:t> 필요가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2074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739A63-D6B5-7442-ABD6-6C0387FB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3" y="723143"/>
            <a:ext cx="7828156" cy="5524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D0066-AB85-E84E-BE31-D9D3C1E42A6F}"/>
              </a:ext>
            </a:extLst>
          </p:cNvPr>
          <p:cNvSpPr txBox="1"/>
          <p:nvPr/>
        </p:nvSpPr>
        <p:spPr>
          <a:xfrm>
            <a:off x="2165200" y="138368"/>
            <a:ext cx="5014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Single Cell RNA-Seq </a:t>
            </a:r>
            <a:r>
              <a:rPr kumimoji="1" lang="ko-KR" altLang="en-US" sz="3200" b="1" dirty="0"/>
              <a:t>의 과정 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88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6BFBE77-5FF9-384E-8E6A-FBE5FE2C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047750"/>
            <a:ext cx="8407400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02143-7D70-8C48-A56A-6BA2B1EDD5B1}"/>
              </a:ext>
            </a:extLst>
          </p:cNvPr>
          <p:cNvSpPr txBox="1"/>
          <p:nvPr/>
        </p:nvSpPr>
        <p:spPr>
          <a:xfrm>
            <a:off x="1287543" y="557561"/>
            <a:ext cx="6568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Barcode : </a:t>
            </a:r>
            <a:r>
              <a:rPr kumimoji="1" lang="ko-KR" altLang="en-US" b="1" dirty="0"/>
              <a:t>해당 시퀀스가 어떤 세포에서 나왔는지를 표시해 주는 </a:t>
            </a:r>
            <a:endParaRPr kumimoji="1" lang="en-US" altLang="ko-KR" b="1" dirty="0"/>
          </a:p>
          <a:p>
            <a:r>
              <a:rPr kumimoji="1" lang="ko-KR" altLang="en-US" b="1" dirty="0"/>
              <a:t>세포 고유의 마크가 되는 서열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6BC64-3CE6-3946-AD4D-FF6506B1782A}"/>
              </a:ext>
            </a:extLst>
          </p:cNvPr>
          <p:cNvSpPr txBox="1"/>
          <p:nvPr/>
        </p:nvSpPr>
        <p:spPr>
          <a:xfrm>
            <a:off x="1025912" y="5977273"/>
            <a:ext cx="746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NGS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돌릴 </a:t>
            </a:r>
            <a:r>
              <a:rPr kumimoji="1" lang="ko-KR" altLang="en-US" b="1" dirty="0" err="1"/>
              <a:t>떄는</a:t>
            </a:r>
            <a:r>
              <a:rPr kumimoji="1" lang="ko-KR" altLang="en-US" b="1" dirty="0"/>
              <a:t> 개별적인 세포에서 나온 </a:t>
            </a:r>
            <a:r>
              <a:rPr kumimoji="1" lang="en-US" altLang="ko-KR" b="1" dirty="0"/>
              <a:t>cDNA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모두 합쳐 </a:t>
            </a:r>
            <a:r>
              <a:rPr kumimoji="1" lang="ko-KR" altLang="en-US" b="1" dirty="0" err="1"/>
              <a:t>시퀀싱하고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 err="1"/>
              <a:t>시퀀싱</a:t>
            </a:r>
            <a:r>
              <a:rPr kumimoji="1" lang="ko-KR" altLang="en-US" b="1" dirty="0"/>
              <a:t> 후 분석 과정에서 개별 </a:t>
            </a:r>
            <a:r>
              <a:rPr kumimoji="1" lang="ko-KR" altLang="en-US" b="1" dirty="0" err="1"/>
              <a:t>세포별</a:t>
            </a:r>
            <a:r>
              <a:rPr kumimoji="1" lang="ko-KR" altLang="en-US" b="1" dirty="0"/>
              <a:t> 구분이 이루어진다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969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Experimental Design: Single End (SR)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Paired End (PE)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8" r="37559" b="53603"/>
          <a:stretch/>
        </p:blipFill>
        <p:spPr bwMode="auto">
          <a:xfrm>
            <a:off x="482111" y="838200"/>
            <a:ext cx="7951177" cy="173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51" y="2570148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Single Read: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에 대해서 한 방향으로만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시퀀싱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Paired End: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하나의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에 대해서 양방향으로 시퀀싱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SR: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단순히 발현양을 측정할때나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SNP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발굴에는 유용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새로운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splicing isoform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발굴에는 적절하지 못함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새로운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transcript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나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isoform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발굴에 유용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24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52B68-039E-924C-923F-36788B8F6B90}"/>
              </a:ext>
            </a:extLst>
          </p:cNvPr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FDE836-5AD5-1A4D-99EB-D718DC10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51" y="1595542"/>
            <a:ext cx="9167751" cy="2329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424111-CF2C-D441-97D4-5A6BDCF3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" y="452182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1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D99B9C-54C7-9147-9A28-8BD087F9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38" y="2031380"/>
            <a:ext cx="6913950" cy="4674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394C6A-4545-3344-BB0D-D6F9640A5DFE}"/>
              </a:ext>
            </a:extLst>
          </p:cNvPr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Quality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EA66E-6FBE-CB48-B6A9-8E24ADAD665F}"/>
              </a:ext>
            </a:extLst>
          </p:cNvPr>
          <p:cNvSpPr txBox="1"/>
          <p:nvPr/>
        </p:nvSpPr>
        <p:spPr>
          <a:xfrm>
            <a:off x="446049" y="1293541"/>
            <a:ext cx="845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시퀀스의 신뢰도를 </a:t>
            </a:r>
            <a:r>
              <a:rPr kumimoji="1" lang="en-US" altLang="ko-KR" dirty="0"/>
              <a:t>0-40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숫자로 표시하며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이것은 각각 다른 글자로 표기됨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599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C2A9B-43DC-4C4A-84E0-5C64CD9EEFEB}"/>
              </a:ext>
            </a:extLst>
          </p:cNvPr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Quality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2CA81-0E84-D241-8E75-468A9CDAC60A}"/>
              </a:ext>
            </a:extLst>
          </p:cNvPr>
          <p:cNvSpPr txBox="1"/>
          <p:nvPr/>
        </p:nvSpPr>
        <p:spPr>
          <a:xfrm>
            <a:off x="1382751" y="1672683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 = -10 log </a:t>
            </a:r>
            <a:r>
              <a:rPr kumimoji="1" lang="en-US" altLang="ko-Kore-KR" baseline="-25000" dirty="0"/>
              <a:t>10</a:t>
            </a:r>
            <a:r>
              <a:rPr kumimoji="1" lang="en-US" altLang="ko-Kore-KR" dirty="0"/>
              <a:t> P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79CE8-6017-7047-997A-8EED26F576F0}"/>
              </a:ext>
            </a:extLst>
          </p:cNvPr>
          <p:cNvSpPr txBox="1"/>
          <p:nvPr/>
        </p:nvSpPr>
        <p:spPr>
          <a:xfrm>
            <a:off x="3300761" y="1713725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P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시퀀서에서</a:t>
            </a:r>
            <a:r>
              <a:rPr kumimoji="1" lang="ko-KR" altLang="en-US" dirty="0"/>
              <a:t> 읽은 염기 서열이 틀릴 확률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94CE4-22A3-0444-92AB-960BE52B8F60}"/>
              </a:ext>
            </a:extLst>
          </p:cNvPr>
          <p:cNvSpPr txBox="1"/>
          <p:nvPr/>
        </p:nvSpPr>
        <p:spPr>
          <a:xfrm>
            <a:off x="579863" y="2966224"/>
            <a:ext cx="8270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Score 10 = </a:t>
            </a:r>
            <a:r>
              <a:rPr kumimoji="1" lang="ko-KR" altLang="en-US" dirty="0"/>
              <a:t>틀릴 확률 </a:t>
            </a:r>
            <a:r>
              <a:rPr kumimoji="1" lang="en-US" altLang="ko-KR" dirty="0"/>
              <a:t>10%,</a:t>
            </a:r>
            <a:r>
              <a:rPr kumimoji="1" lang="ko-KR" altLang="en-US" dirty="0"/>
              <a:t> 정확도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       염기 서열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개는 틀린 서열 </a:t>
            </a:r>
            <a:endParaRPr kumimoji="1" lang="en-US" altLang="ko-KR" dirty="0"/>
          </a:p>
          <a:p>
            <a:r>
              <a:rPr kumimoji="1" lang="en-US" altLang="ko-Kore-KR" dirty="0"/>
              <a:t>Score 20 = </a:t>
            </a:r>
            <a:r>
              <a:rPr kumimoji="1" lang="ko-KR" altLang="en-US" dirty="0"/>
              <a:t>틀릴 확률 </a:t>
            </a:r>
            <a:r>
              <a:rPr kumimoji="1" lang="en-US" altLang="ko-KR" dirty="0"/>
              <a:t>1%,</a:t>
            </a:r>
            <a:r>
              <a:rPr kumimoji="1" lang="ko-KR" altLang="en-US" dirty="0"/>
              <a:t> 정확도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         염기 서열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 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개는 틀린 서열 </a:t>
            </a:r>
            <a:endParaRPr kumimoji="1" lang="en-US" altLang="ko-KR" dirty="0"/>
          </a:p>
          <a:p>
            <a:r>
              <a:rPr kumimoji="1" lang="en-US" altLang="ko-Kore-KR" dirty="0"/>
              <a:t>Score 30 = </a:t>
            </a:r>
            <a:r>
              <a:rPr kumimoji="1" lang="ko-KR" altLang="en-US" dirty="0"/>
              <a:t>틀릴 확률 </a:t>
            </a:r>
            <a:r>
              <a:rPr kumimoji="1" lang="en-US" altLang="ko-KR" dirty="0"/>
              <a:t>0.1%,</a:t>
            </a:r>
            <a:r>
              <a:rPr kumimoji="1" lang="ko-KR" altLang="en-US" dirty="0"/>
              <a:t> 정확도 </a:t>
            </a:r>
            <a:r>
              <a:rPr kumimoji="1" lang="en-US" altLang="ko-KR" dirty="0"/>
              <a:t>99.9%. </a:t>
            </a:r>
            <a:r>
              <a:rPr kumimoji="1" lang="ko-KR" altLang="en-US" dirty="0"/>
              <a:t> 염기 서열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 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개는 틀린 서열 </a:t>
            </a:r>
            <a:endParaRPr kumimoji="1" lang="en-US" altLang="ko-KR" dirty="0"/>
          </a:p>
          <a:p>
            <a:r>
              <a:rPr kumimoji="1" lang="en-US" altLang="ko-Kore-KR" dirty="0"/>
              <a:t>Score 40 = </a:t>
            </a:r>
            <a:r>
              <a:rPr kumimoji="1" lang="ko-KR" altLang="en-US" dirty="0"/>
              <a:t>틀릴 확률 </a:t>
            </a:r>
            <a:r>
              <a:rPr kumimoji="1" lang="en-US" altLang="ko-KR" dirty="0"/>
              <a:t>0.01%,</a:t>
            </a:r>
            <a:r>
              <a:rPr kumimoji="1" lang="ko-KR" altLang="en-US" dirty="0"/>
              <a:t> 정확도 </a:t>
            </a:r>
            <a:r>
              <a:rPr kumimoji="1" lang="en-US" altLang="ko-KR" dirty="0"/>
              <a:t>99.99$</a:t>
            </a:r>
            <a:r>
              <a:rPr kumimoji="1" lang="ko-KR" altLang="en-US" dirty="0"/>
              <a:t>  염기 서열 </a:t>
            </a:r>
            <a:r>
              <a:rPr kumimoji="1" lang="en-US" altLang="ko-KR" dirty="0"/>
              <a:t>100000</a:t>
            </a:r>
            <a:r>
              <a:rPr kumimoji="1" lang="ko-KR" altLang="en-US" dirty="0"/>
              <a:t>개중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개는 틀린 서열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2F3F7-A7CD-E14B-9777-62774BB9571E}"/>
              </a:ext>
            </a:extLst>
          </p:cNvPr>
          <p:cNvSpPr txBox="1"/>
          <p:nvPr/>
        </p:nvSpPr>
        <p:spPr>
          <a:xfrm>
            <a:off x="1694985" y="5642517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NGS </a:t>
            </a:r>
            <a:r>
              <a:rPr kumimoji="1" lang="ko-Kore-KR" altLang="en-US" b="1" dirty="0"/>
              <a:t>시퀀스의</a:t>
            </a:r>
            <a:r>
              <a:rPr kumimoji="1" lang="ko-KR" altLang="en-US" b="1" dirty="0"/>
              <a:t> 퀄리티를 측정하려면 어떻게 하는가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9931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FD1C26-89BB-1144-A2BD-04AA88430481}"/>
              </a:ext>
            </a:extLst>
          </p:cNvPr>
          <p:cNvSpPr txBox="1"/>
          <p:nvPr/>
        </p:nvSpPr>
        <p:spPr>
          <a:xfrm>
            <a:off x="-1" y="152400"/>
            <a:ext cx="916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FastQC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6526F-715C-7646-8F8B-42974B8DE621}"/>
              </a:ext>
            </a:extLst>
          </p:cNvPr>
          <p:cNvSpPr txBox="1"/>
          <p:nvPr/>
        </p:nvSpPr>
        <p:spPr>
          <a:xfrm>
            <a:off x="245326" y="979380"/>
            <a:ext cx="739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www.bioinformatics.babraham.ac.uk</a:t>
            </a:r>
            <a:r>
              <a:rPr kumimoji="1" lang="en" altLang="ko-Kore-KR" dirty="0"/>
              <a:t>/projects/</a:t>
            </a:r>
            <a:r>
              <a:rPr kumimoji="1" lang="en" altLang="ko-Kore-KR" dirty="0" err="1"/>
              <a:t>download.html#fastqc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914549C-F6A7-5442-9B0A-7171E214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6" y="1683249"/>
            <a:ext cx="3546089" cy="2632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341C6-4CF4-034B-BE45-9F46630C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67" y="1683249"/>
            <a:ext cx="2765502" cy="2688396"/>
          </a:xfrm>
          <a:prstGeom prst="rect">
            <a:avLst/>
          </a:prstGeom>
        </p:spPr>
      </p:pic>
      <p:pic>
        <p:nvPicPr>
          <p:cNvPr id="9" name="그림 8" descr="게임이(가) 표시된 사진&#10;&#10;자동 생성된 설명">
            <a:extLst>
              <a:ext uri="{FF2B5EF4-FFF2-40B4-BE49-F238E27FC236}">
                <a16:creationId xmlns:a16="http://schemas.microsoft.com/office/drawing/2014/main" id="{C75196A8-3E50-314D-8EF2-CF219CDA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767" y="3367747"/>
            <a:ext cx="3479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8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ko-KR" altLang="en-US" dirty="0">
                <a:latin typeface="Calibri" charset="0"/>
                <a:ea typeface="ＭＳ Ｐゴシック" charset="0"/>
              </a:rPr>
              <a:t>반복 </a:t>
            </a:r>
            <a:r>
              <a:rPr lang="en-US" altLang="ko-KR" dirty="0">
                <a:latin typeface="Calibri" charset="0"/>
                <a:ea typeface="ＭＳ Ｐゴシック" charset="0"/>
              </a:rPr>
              <a:t>Repeat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2960"/>
            <a:ext cx="5311698" cy="51196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b="1" dirty="0">
                <a:latin typeface="Calibri" charset="0"/>
                <a:ea typeface="ＭＳ Ｐゴシック" charset="0"/>
              </a:rPr>
              <a:t>Technical Replicate</a:t>
            </a:r>
            <a:r>
              <a:rPr lang="ko-KR" altLang="en-US" sz="2600" b="1" dirty="0">
                <a:latin typeface="Calibri" charset="0"/>
                <a:ea typeface="ＭＳ Ｐゴシック" charset="0"/>
              </a:rPr>
              <a:t> </a:t>
            </a:r>
            <a:r>
              <a:rPr lang="en-US" altLang="ko-KR" sz="2600" b="1" dirty="0">
                <a:latin typeface="Calibri" charset="0"/>
                <a:ea typeface="ＭＳ Ｐゴシック" charset="0"/>
              </a:rPr>
              <a:t> </a:t>
            </a:r>
            <a:r>
              <a:rPr lang="ko-KR" altLang="en-US" sz="2600" b="1" dirty="0">
                <a:latin typeface="Calibri" charset="0"/>
                <a:ea typeface="ＭＳ Ｐゴシック" charset="0"/>
              </a:rPr>
              <a:t>기술적 반복</a:t>
            </a:r>
            <a:endParaRPr lang="en-US" altLang="ko-KR" sz="2600" b="1" dirty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ko-KR" altLang="en-US" sz="2200" dirty="0">
                <a:latin typeface="Calibri" charset="0"/>
                <a:ea typeface="ＭＳ Ｐゴシック" charset="0"/>
              </a:rPr>
              <a:t>동일한 시료로 복수의 데이터를 얻음</a:t>
            </a:r>
            <a:endParaRPr lang="en-US" altLang="ko-KR" sz="22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ko-KR" altLang="en-US" sz="2200" dirty="0" err="1">
                <a:latin typeface="Calibri" charset="0"/>
                <a:ea typeface="ＭＳ Ｐゴシック" charset="0"/>
              </a:rPr>
              <a:t>시퀀싱</a:t>
            </a:r>
            <a:r>
              <a:rPr lang="ko-KR" altLang="en-US" sz="2200" dirty="0">
                <a:latin typeface="Calibri" charset="0"/>
                <a:ea typeface="ＭＳ Ｐゴシック" charset="0"/>
              </a:rPr>
              <a:t> 프로세스 자체의 기계적인 신뢰성을 측정하는 데는 유의하지만</a:t>
            </a:r>
            <a:r>
              <a:rPr lang="en-US" altLang="ko-KR" sz="2200" dirty="0">
                <a:latin typeface="Calibri" charset="0"/>
                <a:ea typeface="ＭＳ Ｐゴシック" charset="0"/>
              </a:rPr>
              <a:t>,</a:t>
            </a:r>
            <a:r>
              <a:rPr lang="ko-KR" altLang="en-US" sz="2200" dirty="0">
                <a:latin typeface="Calibri" charset="0"/>
                <a:ea typeface="ＭＳ Ｐゴシック" charset="0"/>
              </a:rPr>
              <a:t> 실험적인 </a:t>
            </a:r>
            <a:r>
              <a:rPr lang="ko-KR" altLang="en-US" sz="2200" dirty="0" err="1">
                <a:latin typeface="Calibri" charset="0"/>
                <a:ea typeface="ＭＳ Ｐゴシック" charset="0"/>
              </a:rPr>
              <a:t>재현성을</a:t>
            </a:r>
            <a:r>
              <a:rPr lang="ko-KR" altLang="en-US" sz="2200" dirty="0">
                <a:latin typeface="Calibri" charset="0"/>
                <a:ea typeface="ＭＳ Ｐゴシック" charset="0"/>
              </a:rPr>
              <a:t> 측정할 수는 없음</a:t>
            </a:r>
            <a:r>
              <a:rPr lang="en-US" altLang="ko-KR" sz="2200" dirty="0">
                <a:latin typeface="Calibri" charset="0"/>
                <a:ea typeface="ＭＳ Ｐゴシック" charset="0"/>
              </a:rPr>
              <a:t>.</a:t>
            </a:r>
            <a:r>
              <a:rPr lang="ko-KR" altLang="en-US" sz="2200" dirty="0">
                <a:latin typeface="Calibri" charset="0"/>
                <a:ea typeface="ＭＳ Ｐゴシック" charset="0"/>
              </a:rPr>
              <a:t> </a:t>
            </a:r>
            <a:endParaRPr lang="en-US" altLang="ko-KR" sz="2200" dirty="0">
              <a:latin typeface="Calibri" charset="0"/>
              <a:ea typeface="ＭＳ Ｐゴシック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200" dirty="0">
              <a:latin typeface="Calibri" charset="0"/>
              <a:ea typeface="ＭＳ Ｐゴシック" charset="0"/>
            </a:endParaRPr>
          </a:p>
          <a:p>
            <a:pPr marL="514350" indent="-457200">
              <a:lnSpc>
                <a:spcPct val="90000"/>
              </a:lnSpc>
            </a:pPr>
            <a:r>
              <a:rPr lang="en-US" sz="3000" b="1" dirty="0">
                <a:latin typeface="Calibri" charset="0"/>
                <a:ea typeface="ＭＳ Ｐゴシック" charset="0"/>
              </a:rPr>
              <a:t>Biological Replicate </a:t>
            </a:r>
            <a:r>
              <a:rPr lang="ko-KR" altLang="en-US" sz="2600" b="1" dirty="0">
                <a:latin typeface="Calibri" charset="0"/>
                <a:ea typeface="ＭＳ Ｐゴシック" charset="0"/>
              </a:rPr>
              <a:t>생물학적 반복</a:t>
            </a:r>
            <a:endParaRPr lang="en-US" sz="2600" b="1" dirty="0">
              <a:latin typeface="Calibri" charset="0"/>
              <a:ea typeface="ＭＳ Ｐゴシック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ko-KR" altLang="en-US" sz="2600" dirty="0">
                <a:latin typeface="Calibri" charset="0"/>
                <a:ea typeface="ＭＳ Ｐゴシック" charset="0"/>
              </a:rPr>
              <a:t>동일 조건의 다른 시료를 이용한 반복</a:t>
            </a: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ko-KR" altLang="en-US" sz="2600" dirty="0">
                <a:latin typeface="Calibri" charset="0"/>
                <a:ea typeface="ＭＳ Ｐゴシック" charset="0"/>
              </a:rPr>
              <a:t>완벽히 ＇동일한 조건</a:t>
            </a:r>
            <a:r>
              <a:rPr lang="en-US" altLang="ko-KR" sz="2600" dirty="0">
                <a:latin typeface="Calibri" charset="0"/>
                <a:ea typeface="ＭＳ Ｐゴシック" charset="0"/>
              </a:rPr>
              <a:t>’</a:t>
            </a:r>
            <a:r>
              <a:rPr lang="ko-KR" altLang="en-US" sz="2600" dirty="0">
                <a:latin typeface="Calibri" charset="0"/>
                <a:ea typeface="ＭＳ Ｐゴシック" charset="0"/>
              </a:rPr>
              <a:t> 을 확보하는 것은 어려움 </a:t>
            </a: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ko-KR" altLang="en-US" sz="2600" dirty="0">
                <a:latin typeface="Calibri" charset="0"/>
                <a:ea typeface="ＭＳ Ｐゴシック" charset="0"/>
              </a:rPr>
              <a:t>따라서 생물학적인 반복 간에 어느정도 편차가 있는 것은 어쩔 수 없음 </a:t>
            </a:r>
            <a:endParaRPr lang="en-US" altLang="ko-KR" sz="26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sz="2200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200" dirty="0">
                <a:latin typeface="Calibri" charset="0"/>
                <a:ea typeface="ＭＳ Ｐゴシック" charset="0"/>
              </a:rPr>
              <a:t>Correlation Coefficient 0.92-0.9</a:t>
            </a:r>
            <a:r>
              <a:rPr lang="en-US" altLang="ko-KR" sz="2200" dirty="0">
                <a:latin typeface="Calibri" charset="0"/>
                <a:ea typeface="ＭＳ Ｐゴシック" charset="0"/>
              </a:rPr>
              <a:t>8</a:t>
            </a:r>
            <a:endParaRPr lang="en-US" sz="2200" dirty="0">
              <a:latin typeface="Calibri" charset="0"/>
              <a:ea typeface="ＭＳ Ｐゴシック" charset="0"/>
            </a:endParaRPr>
          </a:p>
        </p:txBody>
      </p:sp>
      <p:pic>
        <p:nvPicPr>
          <p:cNvPr id="27651" name="Content Placeholder 4" descr="Picture 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1" b="-12621"/>
          <a:stretch>
            <a:fillRect/>
          </a:stretch>
        </p:blipFill>
        <p:spPr bwMode="auto">
          <a:xfrm>
            <a:off x="5138167" y="1006475"/>
            <a:ext cx="3724846" cy="452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09590A-F741-E644-A093-CC4597BF525C}"/>
              </a:ext>
            </a:extLst>
          </p:cNvPr>
          <p:cNvSpPr txBox="1"/>
          <p:nvPr/>
        </p:nvSpPr>
        <p:spPr>
          <a:xfrm>
            <a:off x="547501" y="6075815"/>
            <a:ext cx="8048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반복이</a:t>
            </a:r>
            <a:r>
              <a:rPr kumimoji="1" lang="ko-KR" altLang="en-US" b="1" dirty="0"/>
              <a:t> 없다면 </a:t>
            </a:r>
            <a:r>
              <a:rPr kumimoji="1" lang="en-US" altLang="ko-KR" b="1" dirty="0"/>
              <a:t>RNA-Seq </a:t>
            </a:r>
            <a:r>
              <a:rPr kumimoji="1" lang="ko-KR" altLang="en-US" b="1" dirty="0"/>
              <a:t>역시 결국 </a:t>
            </a:r>
            <a:r>
              <a:rPr kumimoji="1" lang="en-US" altLang="ko-KR" b="1" dirty="0"/>
              <a:t>n=1 </a:t>
            </a:r>
            <a:r>
              <a:rPr kumimoji="1" lang="ko-KR" altLang="en-US" b="1" dirty="0"/>
              <a:t>의 실험이 됨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정량적인 연구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어떤 유전자가 어떤 조건에서 더 많이 발현되는가</a:t>
            </a:r>
            <a:r>
              <a:rPr kumimoji="1" lang="en-US" altLang="ko-KR" b="1" dirty="0"/>
              <a:t>?)</a:t>
            </a:r>
            <a:r>
              <a:rPr kumimoji="1" lang="ko-KR" altLang="en-US" b="1" dirty="0"/>
              <a:t>는 불가능함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8587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152400" y="-17463"/>
            <a:ext cx="8839200" cy="1143001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alibri" charset="0"/>
                <a:ea typeface="ＭＳ Ｐゴシック" charset="0"/>
              </a:rPr>
              <a:t>RNA-Seq </a:t>
            </a:r>
            <a:r>
              <a:rPr lang="ko-KR" altLang="en-US" sz="3600" b="1" dirty="0">
                <a:latin typeface="Calibri" charset="0"/>
                <a:ea typeface="ＭＳ Ｐゴシック" charset="0"/>
              </a:rPr>
              <a:t>을 어떻게 </a:t>
            </a:r>
            <a:r>
              <a:rPr lang="ko-KR" altLang="en-US" sz="3600" b="1" dirty="0" err="1">
                <a:latin typeface="Calibri" charset="0"/>
                <a:ea typeface="ＭＳ Ｐゴシック" charset="0"/>
              </a:rPr>
              <a:t>지놈과</a:t>
            </a:r>
            <a:r>
              <a:rPr lang="ko-KR" altLang="en-US" sz="3600" b="1" dirty="0">
                <a:latin typeface="Calibri" charset="0"/>
                <a:ea typeface="ＭＳ Ｐゴシック" charset="0"/>
              </a:rPr>
              <a:t> 비교할 것인가</a:t>
            </a:r>
            <a:r>
              <a:rPr lang="en-US" altLang="ko-KR" sz="3600" b="1" dirty="0">
                <a:latin typeface="Calibri" charset="0"/>
                <a:ea typeface="ＭＳ Ｐゴシック" charset="0"/>
              </a:rPr>
              <a:t>?</a:t>
            </a:r>
            <a:r>
              <a:rPr lang="ko-KR" altLang="en-US" sz="3600" b="1" dirty="0">
                <a:latin typeface="Calibri" charset="0"/>
                <a:ea typeface="ＭＳ Ｐゴシック" charset="0"/>
              </a:rPr>
              <a:t> </a:t>
            </a:r>
            <a:endParaRPr lang="en-US" sz="3600" b="1" dirty="0">
              <a:latin typeface="Calibri" charset="0"/>
              <a:ea typeface="ＭＳ Ｐゴシック" charset="0"/>
            </a:endParaRPr>
          </a:p>
        </p:txBody>
      </p:sp>
      <p:pic>
        <p:nvPicPr>
          <p:cNvPr id="16386" name="Content Placeholder 3" descr="AlignmentStrategi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38033" r="1949" b="34047"/>
          <a:stretch>
            <a:fillRect/>
          </a:stretch>
        </p:blipFill>
        <p:spPr>
          <a:xfrm>
            <a:off x="2916238" y="3970338"/>
            <a:ext cx="3240087" cy="2051050"/>
          </a:xfrm>
        </p:spPr>
      </p:pic>
      <p:pic>
        <p:nvPicPr>
          <p:cNvPr id="16387" name="Content Placeholder 3" descr="AlignmentStrategi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t="4387" r="2649" b="70277"/>
          <a:stretch>
            <a:fillRect/>
          </a:stretch>
        </p:blipFill>
        <p:spPr bwMode="auto">
          <a:xfrm>
            <a:off x="827088" y="1660525"/>
            <a:ext cx="2665412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6388" name="Content Placeholder 3" descr="AlignmentStrategi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71445" r="-2202"/>
          <a:stretch>
            <a:fillRect/>
          </a:stretch>
        </p:blipFill>
        <p:spPr bwMode="auto">
          <a:xfrm>
            <a:off x="5508625" y="1581150"/>
            <a:ext cx="2754313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6389" name="TextBox 3"/>
          <p:cNvSpPr txBox="1">
            <a:spLocks noChangeArrowheads="1"/>
          </p:cNvSpPr>
          <p:nvPr/>
        </p:nvSpPr>
        <p:spPr bwMode="auto">
          <a:xfrm>
            <a:off x="4643438" y="6021388"/>
            <a:ext cx="4281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Diagrams from Cloonan &amp; Grimmond, Nature Methods 2010</a:t>
            </a:r>
          </a:p>
        </p:txBody>
      </p:sp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755650" y="1239838"/>
            <a:ext cx="2716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De novo assembly</a:t>
            </a:r>
          </a:p>
        </p:txBody>
      </p:sp>
      <p:sp>
        <p:nvSpPr>
          <p:cNvPr id="16391" name="TextBox 10"/>
          <p:cNvSpPr txBox="1">
            <a:spLocks noChangeArrowheads="1"/>
          </p:cNvSpPr>
          <p:nvPr/>
        </p:nvSpPr>
        <p:spPr bwMode="auto">
          <a:xfrm>
            <a:off x="5070475" y="1196975"/>
            <a:ext cx="3173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Align to transcriptome</a:t>
            </a:r>
          </a:p>
        </p:txBody>
      </p:sp>
      <p:sp>
        <p:nvSpPr>
          <p:cNvPr id="16392" name="TextBox 11"/>
          <p:cNvSpPr txBox="1">
            <a:spLocks noChangeArrowheads="1"/>
          </p:cNvSpPr>
          <p:nvPr/>
        </p:nvSpPr>
        <p:spPr bwMode="auto">
          <a:xfrm>
            <a:off x="2420938" y="3573463"/>
            <a:ext cx="3806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Align to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157163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99982"/>
              </p:ext>
            </p:extLst>
          </p:nvPr>
        </p:nvGraphicFramePr>
        <p:xfrm>
          <a:off x="476926" y="646331"/>
          <a:ext cx="6876011" cy="58698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수치 계산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Numpy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통계처리 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107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52400" y="-17463"/>
            <a:ext cx="8839200" cy="1143001"/>
          </a:xfrm>
        </p:spPr>
        <p:txBody>
          <a:bodyPr/>
          <a:lstStyle/>
          <a:p>
            <a:r>
              <a:rPr lang="ko-KR" altLang="en-US" b="1" dirty="0">
                <a:latin typeface="Calibri" charset="0"/>
                <a:ea typeface="ＭＳ Ｐゴシック" charset="0"/>
              </a:rPr>
              <a:t>어떤 방법을 사용할 것인가</a:t>
            </a:r>
            <a:r>
              <a:rPr lang="en-US" altLang="ko-KR" b="1" dirty="0">
                <a:latin typeface="Calibri" charset="0"/>
                <a:ea typeface="ＭＳ Ｐゴシック" charset="0"/>
              </a:rPr>
              <a:t>?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12875"/>
            <a:ext cx="8839200" cy="47244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b="1" dirty="0"/>
              <a:t>De novo assembly</a:t>
            </a:r>
          </a:p>
          <a:p>
            <a:pPr lvl="1">
              <a:defRPr/>
            </a:pPr>
            <a:r>
              <a:rPr lang="ko-KR" altLang="en-US" dirty="0"/>
              <a:t>만약 연구하려는 생물의 레퍼런스 </a:t>
            </a:r>
            <a:r>
              <a:rPr lang="ko-KR" altLang="en-US" dirty="0" err="1"/>
              <a:t>지놈이</a:t>
            </a:r>
            <a:r>
              <a:rPr lang="ko-KR" altLang="en-US" dirty="0"/>
              <a:t> 없는 경우 </a:t>
            </a:r>
            <a:endParaRPr lang="en-US" altLang="ko-KR" dirty="0"/>
          </a:p>
          <a:p>
            <a:pPr marL="3200400" lvl="7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Align to reference genome</a:t>
            </a:r>
          </a:p>
          <a:p>
            <a:pPr lvl="1">
              <a:buFontTx/>
              <a:buChar char="-"/>
              <a:defRPr/>
            </a:pPr>
            <a:r>
              <a:rPr lang="ko-KR" altLang="en-US" dirty="0"/>
              <a:t>연구하려는 생물의 레퍼런스 </a:t>
            </a:r>
            <a:r>
              <a:rPr lang="ko-KR" altLang="en-US" dirty="0" err="1"/>
              <a:t>지놈이</a:t>
            </a:r>
            <a:r>
              <a:rPr lang="ko-KR" altLang="en-US" dirty="0"/>
              <a:t> 있는 경우 </a:t>
            </a:r>
            <a:endParaRPr lang="en-US" altLang="ko-KR" dirty="0"/>
          </a:p>
          <a:p>
            <a:pPr lvl="1">
              <a:buFontTx/>
              <a:buChar char="-"/>
              <a:defRPr/>
            </a:pPr>
            <a:r>
              <a:rPr lang="en-US" dirty="0"/>
              <a:t>Server </a:t>
            </a:r>
            <a:r>
              <a:rPr lang="ko-KR" altLang="en-US" dirty="0"/>
              <a:t>등의 충분한 컴퓨팅 환경을 가지고 있는 경우</a:t>
            </a:r>
            <a:endParaRPr lang="en-US" altLang="ko-KR" dirty="0"/>
          </a:p>
          <a:p>
            <a:pPr marL="457200" lvl="1" indent="0">
              <a:buNone/>
              <a:defRPr/>
            </a:pPr>
            <a:r>
              <a:rPr lang="en-US" altLang="ko-KR" dirty="0"/>
              <a:t>(</a:t>
            </a:r>
            <a:r>
              <a:rPr lang="ko-KR" altLang="en-US" dirty="0"/>
              <a:t>특히 동물이나 큰 </a:t>
            </a:r>
            <a:r>
              <a:rPr lang="ko-KR" altLang="en-US" dirty="0" err="1"/>
              <a:t>지놈을</a:t>
            </a:r>
            <a:r>
              <a:rPr lang="ko-KR" altLang="en-US" dirty="0"/>
              <a:t> 가진 식물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en-US" sz="3600" b="1" dirty="0"/>
              <a:t>Align to transcriptome (Pseudoalignments)</a:t>
            </a:r>
          </a:p>
          <a:p>
            <a:pPr lvl="1">
              <a:buFontTx/>
              <a:buChar char="-"/>
              <a:defRPr/>
            </a:pPr>
            <a:r>
              <a:rPr lang="ko-KR" altLang="en-US" dirty="0" err="1"/>
              <a:t>지놈</a:t>
            </a:r>
            <a:r>
              <a:rPr lang="ko-KR" altLang="en-US" dirty="0"/>
              <a:t> 대신 </a:t>
            </a:r>
            <a:r>
              <a:rPr lang="en-US" altLang="ko-KR" dirty="0"/>
              <a:t>Transcriptome </a:t>
            </a:r>
            <a:r>
              <a:rPr lang="ko-KR" altLang="en-US" dirty="0"/>
              <a:t>에 매핑 </a:t>
            </a:r>
            <a:endParaRPr lang="en-US" altLang="ko-KR" dirty="0"/>
          </a:p>
          <a:p>
            <a:pPr lvl="1">
              <a:buFontTx/>
              <a:buChar char="-"/>
              <a:defRPr/>
            </a:pP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메모리 요구량이 적다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9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8F8909-59B3-6A4C-82EE-FA7D1681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463"/>
            <a:ext cx="8839200" cy="1143001"/>
          </a:xfrm>
        </p:spPr>
        <p:txBody>
          <a:bodyPr/>
          <a:lstStyle/>
          <a:p>
            <a:r>
              <a:rPr lang="ko-KR" altLang="en-US" b="1" dirty="0">
                <a:latin typeface="Calibri" charset="0"/>
                <a:ea typeface="ＭＳ Ｐゴシック" charset="0"/>
              </a:rPr>
              <a:t>소프트웨어 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CC358-3C8F-904C-B3A0-82C8A6195536}"/>
              </a:ext>
            </a:extLst>
          </p:cNvPr>
          <p:cNvSpPr txBox="1"/>
          <p:nvPr/>
        </p:nvSpPr>
        <p:spPr>
          <a:xfrm>
            <a:off x="446048" y="1125538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De novo assembly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23893-1F2E-974E-A3B6-33D6DDA78BA1}"/>
              </a:ext>
            </a:extLst>
          </p:cNvPr>
          <p:cNvSpPr txBox="1"/>
          <p:nvPr/>
        </p:nvSpPr>
        <p:spPr>
          <a:xfrm>
            <a:off x="903416" y="1603395"/>
            <a:ext cx="82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Trinity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42B7F-7840-A64C-B3B8-E38616966F42}"/>
              </a:ext>
            </a:extLst>
          </p:cNvPr>
          <p:cNvSpPr txBox="1"/>
          <p:nvPr/>
        </p:nvSpPr>
        <p:spPr>
          <a:xfrm>
            <a:off x="914400" y="1843634"/>
            <a:ext cx="502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trinityrnaseq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trinityrnaseq</a:t>
            </a:r>
            <a:r>
              <a:rPr kumimoji="1" lang="en" altLang="ko-Kore-KR" dirty="0"/>
              <a:t>/wiki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F570C-7D6F-6E43-8485-2E080B021041}"/>
              </a:ext>
            </a:extLst>
          </p:cNvPr>
          <p:cNvSpPr txBox="1"/>
          <p:nvPr/>
        </p:nvSpPr>
        <p:spPr>
          <a:xfrm>
            <a:off x="446048" y="2690823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Mapping on the Genome (Spliced Mapping) 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16421-16D6-2F42-92F4-88C8A100C64C}"/>
              </a:ext>
            </a:extLst>
          </p:cNvPr>
          <p:cNvSpPr txBox="1"/>
          <p:nvPr/>
        </p:nvSpPr>
        <p:spPr>
          <a:xfrm>
            <a:off x="914400" y="3211551"/>
            <a:ext cx="3509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STAR </a:t>
            </a:r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github.com</a:t>
            </a:r>
            <a:r>
              <a:rPr kumimoji="1" lang="en-US" altLang="ko-Kore-KR" dirty="0"/>
              <a:t>/</a:t>
            </a:r>
            <a:r>
              <a:rPr kumimoji="1" lang="en-US" altLang="ko-Kore-KR" dirty="0" err="1"/>
              <a:t>alexdobin</a:t>
            </a:r>
            <a:r>
              <a:rPr kumimoji="1" lang="en-US" altLang="ko-Kore-KR" dirty="0"/>
              <a:t>/STAR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9AF46-8734-C042-8FD1-97E7B1FCAFB4}"/>
              </a:ext>
            </a:extLst>
          </p:cNvPr>
          <p:cNvSpPr txBox="1"/>
          <p:nvPr/>
        </p:nvSpPr>
        <p:spPr>
          <a:xfrm>
            <a:off x="446048" y="4275703"/>
            <a:ext cx="467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Pseudomapping</a:t>
            </a: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 on the Transcriptome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CD1E-76D6-D94D-8025-1794A3B991D2}"/>
              </a:ext>
            </a:extLst>
          </p:cNvPr>
          <p:cNvSpPr txBox="1"/>
          <p:nvPr/>
        </p:nvSpPr>
        <p:spPr>
          <a:xfrm>
            <a:off x="914400" y="4796431"/>
            <a:ext cx="3509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Kallisto</a:t>
            </a:r>
            <a:r>
              <a:rPr kumimoji="1" lang="en-US" altLang="ko-Kore-KR" dirty="0"/>
              <a:t> </a:t>
            </a:r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github.com</a:t>
            </a:r>
            <a:r>
              <a:rPr kumimoji="1" lang="en-US" altLang="ko-Kore-KR" dirty="0"/>
              <a:t>/</a:t>
            </a:r>
            <a:r>
              <a:rPr kumimoji="1" lang="en-US" altLang="ko-Kore-KR" dirty="0" err="1"/>
              <a:t>alexdobin</a:t>
            </a:r>
            <a:r>
              <a:rPr kumimoji="1" lang="en-US" altLang="ko-Kore-KR" dirty="0"/>
              <a:t>/STAR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650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RNA-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ko-KR" alt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에서 나온 결과를 정량하는 방법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09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RPKM: Reads per Kb million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Mortazavi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et al. Nature Methods 2008)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61123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단순히 유전자에 매핑된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의 갯수만을 셀 경우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긴 유전자의 경우 좀 더 많은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일어남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시퀀싱양이 많은 경우 많은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일어남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유전자의 길이와 시퀀싱양에 따라서 결과를 정규화할 필요가 있음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Shot 2013-08-09 at 10.1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1797"/>
            <a:ext cx="6400800" cy="2996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81552-289B-0E4A-BB62-4D78D34779F5}"/>
              </a:ext>
            </a:extLst>
          </p:cNvPr>
          <p:cNvSpPr txBox="1"/>
          <p:nvPr/>
        </p:nvSpPr>
        <p:spPr>
          <a:xfrm>
            <a:off x="487525" y="1048397"/>
            <a:ext cx="401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TPM : Transcripts Per Millions (TPM) 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874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200" y="398621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RNA-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을 통해 알 수 있는것은</a:t>
            </a:r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200" y="1879600"/>
            <a:ext cx="67953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서로 다른 조직 </a:t>
            </a:r>
            <a:r>
              <a:rPr lang="en-US" altLang="ko-KR" b="1" dirty="0"/>
              <a:t>(</a:t>
            </a:r>
            <a:r>
              <a:rPr lang="ko-KR" altLang="en-US" b="1" dirty="0"/>
              <a:t>처리</a:t>
            </a:r>
            <a:r>
              <a:rPr lang="en-US" altLang="ko-KR" b="1" dirty="0"/>
              <a:t>)</a:t>
            </a:r>
            <a:r>
              <a:rPr lang="ko-KR" altLang="en-US" b="1" dirty="0"/>
              <a:t> 간의 </a:t>
            </a:r>
            <a:r>
              <a:rPr lang="en-US" altLang="ko-KR" b="1" dirty="0"/>
              <a:t>RNA</a:t>
            </a:r>
            <a:r>
              <a:rPr lang="ko-KR" altLang="en-US" b="1" dirty="0"/>
              <a:t> 발현의 차이</a:t>
            </a:r>
            <a:endParaRPr lang="en-US" dirty="0"/>
          </a:p>
          <a:p>
            <a:r>
              <a:rPr lang="en-US" altLang="ko-KR" dirty="0"/>
              <a:t>	(A</a:t>
            </a:r>
            <a:r>
              <a:rPr lang="ko-KR" altLang="en-US" dirty="0"/>
              <a:t>샘플과 </a:t>
            </a:r>
            <a:r>
              <a:rPr lang="en-US" altLang="ko-KR" dirty="0"/>
              <a:t>B </a:t>
            </a:r>
            <a:r>
              <a:rPr lang="ko-KR" altLang="en-US" dirty="0"/>
              <a:t>샘플간에는 어떤 </a:t>
            </a:r>
            <a:r>
              <a:rPr lang="en-US" altLang="ko-KR" dirty="0"/>
              <a:t>RNA</a:t>
            </a:r>
            <a:r>
              <a:rPr lang="ko-KR" altLang="en-US" dirty="0"/>
              <a:t>가 얼마나 발현되는가</a:t>
            </a:r>
            <a:r>
              <a:rPr lang="en-US" altLang="ko-KR" dirty="0"/>
              <a:t>?)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서로 다른 조직간의 </a:t>
            </a:r>
            <a:r>
              <a:rPr lang="en-US" altLang="ko-KR" b="1" dirty="0"/>
              <a:t>RNA splicing </a:t>
            </a:r>
            <a:r>
              <a:rPr lang="ko-KR" altLang="en-US" b="1" dirty="0"/>
              <a:t>의 차이</a:t>
            </a:r>
            <a:endParaRPr lang="en-US" dirty="0"/>
          </a:p>
          <a:p>
            <a:r>
              <a:rPr lang="en-US" altLang="ko-KR" dirty="0"/>
              <a:t>	(A </a:t>
            </a:r>
            <a:r>
              <a:rPr lang="ko-KR" altLang="en-US" dirty="0"/>
              <a:t>샘플과 </a:t>
            </a:r>
            <a:r>
              <a:rPr lang="en-US" altLang="ko-KR" dirty="0"/>
              <a:t>B </a:t>
            </a:r>
            <a:r>
              <a:rPr lang="ko-KR" altLang="en-US" dirty="0"/>
              <a:t>샘플간에는 어떤 </a:t>
            </a:r>
            <a:r>
              <a:rPr lang="en-US" altLang="ko-KR" dirty="0"/>
              <a:t>Splicing Isoforms</a:t>
            </a:r>
            <a:r>
              <a:rPr lang="ko-KR" altLang="en-US" dirty="0"/>
              <a:t>이 존재하는가</a:t>
            </a:r>
            <a:r>
              <a:rPr lang="en-US" altLang="ko-KR" dirty="0"/>
              <a:t>?)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3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500" y="1230868"/>
            <a:ext cx="7000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서로 다른 샘플에서 유래된 </a:t>
            </a:r>
            <a:r>
              <a:rPr lang="en-US" altLang="ko-KR" dirty="0"/>
              <a:t>RNA</a:t>
            </a:r>
            <a:r>
              <a:rPr lang="ko-KR" altLang="en-US" dirty="0"/>
              <a:t>의</a:t>
            </a:r>
            <a:r>
              <a:rPr lang="ko-KR" altLang="ko-KR" dirty="0"/>
              <a:t> </a:t>
            </a:r>
            <a:r>
              <a:rPr lang="ko-KR" altLang="en-US" dirty="0"/>
              <a:t>발현 정도를 수치화하였음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* 그렇다면 이 샘플에서 서로 다르게 발현되는 유전자는 어떠한 유전자인가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4" name="Picture 3" descr="Screenshot 2014-11-10 15.3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019606"/>
            <a:ext cx="3873500" cy="383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0" y="3231634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 : Differentially expressed gene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3600" y="3753534"/>
            <a:ext cx="3835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통계적으로 유의하게 두 샘플에서 다르게 </a:t>
            </a:r>
            <a:endParaRPr lang="en-US" altLang="ko-KR" dirty="0"/>
          </a:p>
          <a:p>
            <a:r>
              <a:rPr lang="ko-KR" altLang="en-US" dirty="0"/>
              <a:t>발현되는 유전자를 검색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15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000" y="1078468"/>
            <a:ext cx="748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여러가지 조건에서 동일한 패턴으로 발현양상이 변하는 유전자들을 그룹별로 분류</a:t>
            </a:r>
            <a:endParaRPr lang="en-US" dirty="0"/>
          </a:p>
        </p:txBody>
      </p:sp>
      <p:pic>
        <p:nvPicPr>
          <p:cNvPr id="4" name="Picture 3" descr="Screenshot 2014-11-10 16.4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593850"/>
            <a:ext cx="6019800" cy="5175250"/>
          </a:xfrm>
          <a:prstGeom prst="rect">
            <a:avLst/>
          </a:prstGeom>
        </p:spPr>
      </p:pic>
      <p:pic>
        <p:nvPicPr>
          <p:cNvPr id="5" name="Picture 4" descr="Screenshot 2014-11-10 16.40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0" t="80245" r="4430" b="1378"/>
          <a:stretch/>
        </p:blipFill>
        <p:spPr>
          <a:xfrm>
            <a:off x="0" y="4521150"/>
            <a:ext cx="9245600" cy="2247950"/>
          </a:xfrm>
          <a:prstGeom prst="rect">
            <a:avLst/>
          </a:prstGeom>
        </p:spPr>
      </p:pic>
      <p:pic>
        <p:nvPicPr>
          <p:cNvPr id="6" name="Picture 5" descr="Screenshot 2014-11-10 16.40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4" t="17546" r="-104" b="19632"/>
          <a:stretch/>
        </p:blipFill>
        <p:spPr>
          <a:xfrm>
            <a:off x="8064500" y="381404"/>
            <a:ext cx="850900" cy="647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4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/>
                <a:cs typeface="Arial"/>
              </a:rPr>
              <a:t>Alternative Splicing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7"/>
            <a:ext cx="7400544" cy="1121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" y="2667000"/>
            <a:ext cx="7437120" cy="130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886200"/>
            <a:ext cx="7479792" cy="1365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5181600"/>
            <a:ext cx="7504176" cy="138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52400" y="6477000"/>
            <a:ext cx="1394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n-lt"/>
              </a:rPr>
              <a:t>[</a:t>
            </a:r>
            <a:r>
              <a:rPr lang="en-US" sz="1000" b="1" dirty="0">
                <a:latin typeface="+mn-lt"/>
              </a:rPr>
              <a:t>Griffith and </a:t>
            </a:r>
            <a:r>
              <a:rPr lang="en-US" sz="1000" b="1" dirty="0" err="1">
                <a:latin typeface="+mn-lt"/>
              </a:rPr>
              <a:t>Marra</a:t>
            </a:r>
            <a:r>
              <a:rPr lang="en-US" sz="1000" dirty="0">
                <a:latin typeface="+mn-lt"/>
              </a:rPr>
              <a:t> 07]</a:t>
            </a:r>
          </a:p>
        </p:txBody>
      </p:sp>
    </p:spTree>
    <p:extLst>
      <p:ext uri="{BB962C8B-B14F-4D97-AF65-F5344CB8AC3E}">
        <p14:creationId xmlns:p14="http://schemas.microsoft.com/office/powerpoint/2010/main" val="39997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4-11-11 09.23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3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5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5189" y="537608"/>
            <a:ext cx="5004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전사체</a:t>
            </a:r>
            <a:r>
              <a:rPr lang="ko-KR" altLang="en-US" sz="2800" b="1" dirty="0"/>
              <a:t> 분석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RNA-Seq Analysis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04F5-D719-AF43-943E-D276C924D515}"/>
              </a:ext>
            </a:extLst>
          </p:cNvPr>
          <p:cNvSpPr txBox="1"/>
          <p:nvPr/>
        </p:nvSpPr>
        <p:spPr>
          <a:xfrm>
            <a:off x="101600" y="1455738"/>
            <a:ext cx="6777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동일한 유전체에서 다양한 종류의 세포가 유래될 수 있는 원동력</a:t>
            </a:r>
            <a:r>
              <a:rPr lang="en-US" altLang="ko-KR" dirty="0"/>
              <a:t> : </a:t>
            </a:r>
          </a:p>
          <a:p>
            <a:r>
              <a:rPr lang="ko-KR" altLang="en-US" b="1" dirty="0" err="1"/>
              <a:t>전사체</a:t>
            </a:r>
            <a:r>
              <a:rPr lang="ko-KR" altLang="en-US" b="1" dirty="0"/>
              <a:t> </a:t>
            </a:r>
            <a:r>
              <a:rPr lang="ko-KR" altLang="ko-KR" b="1" dirty="0"/>
              <a:t>(</a:t>
            </a:r>
            <a:r>
              <a:rPr lang="en-US" altLang="ko-KR" b="1" dirty="0" err="1"/>
              <a:t>Transcriptome</a:t>
            </a:r>
            <a:r>
              <a:rPr lang="en-US" altLang="ko-KR" b="1" dirty="0"/>
              <a:t>)</a:t>
            </a:r>
            <a:r>
              <a:rPr lang="ko-KR" altLang="en-US" b="1" dirty="0"/>
              <a:t>의 다양성</a:t>
            </a:r>
            <a:endParaRPr lang="en-US" b="1" dirty="0"/>
          </a:p>
        </p:txBody>
      </p:sp>
      <p:pic>
        <p:nvPicPr>
          <p:cNvPr id="6" name="Picture 6" descr="Screenshot 2014-09-01 11.48.20.png">
            <a:extLst>
              <a:ext uri="{FF2B5EF4-FFF2-40B4-BE49-F238E27FC236}">
                <a16:creationId xmlns:a16="http://schemas.microsoft.com/office/drawing/2014/main" id="{9D1D8D3C-F787-C642-B638-3B29BA65A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60" y="1888482"/>
            <a:ext cx="1795134" cy="4165470"/>
          </a:xfrm>
          <a:prstGeom prst="rect">
            <a:avLst/>
          </a:prstGeom>
        </p:spPr>
      </p:pic>
      <p:grpSp>
        <p:nvGrpSpPr>
          <p:cNvPr id="7" name="Group 15">
            <a:extLst>
              <a:ext uri="{FF2B5EF4-FFF2-40B4-BE49-F238E27FC236}">
                <a16:creationId xmlns:a16="http://schemas.microsoft.com/office/drawing/2014/main" id="{E52578AB-D14D-1B4C-A81D-B28D32305D70}"/>
              </a:ext>
            </a:extLst>
          </p:cNvPr>
          <p:cNvGrpSpPr/>
          <p:nvPr/>
        </p:nvGrpSpPr>
        <p:grpSpPr>
          <a:xfrm>
            <a:off x="179874" y="2254031"/>
            <a:ext cx="5549900" cy="2501901"/>
            <a:chOff x="184151" y="1458324"/>
            <a:chExt cx="8959849" cy="4054005"/>
          </a:xfrm>
        </p:grpSpPr>
        <p:pic>
          <p:nvPicPr>
            <p:cNvPr id="8" name="Picture 7" descr="Screenshot 2014-03-06 17.03.57.png">
              <a:extLst>
                <a:ext uri="{FF2B5EF4-FFF2-40B4-BE49-F238E27FC236}">
                  <a16:creationId xmlns:a16="http://schemas.microsoft.com/office/drawing/2014/main" id="{ABCB2E99-97C4-0B4C-A866-5FCA512B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51" y="1549400"/>
              <a:ext cx="2505074" cy="1874426"/>
            </a:xfrm>
            <a:prstGeom prst="rect">
              <a:avLst/>
            </a:prstGeom>
          </p:spPr>
        </p:pic>
        <p:pic>
          <p:nvPicPr>
            <p:cNvPr id="9" name="Picture 8" descr="Screenshot 2014-03-06 17.04.48.png">
              <a:extLst>
                <a:ext uri="{FF2B5EF4-FFF2-40B4-BE49-F238E27FC236}">
                  <a16:creationId xmlns:a16="http://schemas.microsoft.com/office/drawing/2014/main" id="{873A60C8-25B1-7545-8827-D3EF41F9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225" y="1549401"/>
              <a:ext cx="1930400" cy="1955752"/>
            </a:xfrm>
            <a:prstGeom prst="rect">
              <a:avLst/>
            </a:prstGeom>
          </p:spPr>
        </p:pic>
        <p:pic>
          <p:nvPicPr>
            <p:cNvPr id="10" name="Picture 9" descr="Screenshot 2014-03-06 17.06.09.png">
              <a:extLst>
                <a:ext uri="{FF2B5EF4-FFF2-40B4-BE49-F238E27FC236}">
                  <a16:creationId xmlns:a16="http://schemas.microsoft.com/office/drawing/2014/main" id="{9D8465B8-4BC3-964A-98C7-93A94231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00" y="1549400"/>
              <a:ext cx="1943100" cy="1966324"/>
            </a:xfrm>
            <a:prstGeom prst="rect">
              <a:avLst/>
            </a:prstGeom>
          </p:spPr>
        </p:pic>
        <p:pic>
          <p:nvPicPr>
            <p:cNvPr id="11" name="Picture 10" descr="Screenshot 2014-03-06 17.07.15.png">
              <a:extLst>
                <a:ext uri="{FF2B5EF4-FFF2-40B4-BE49-F238E27FC236}">
                  <a16:creationId xmlns:a16="http://schemas.microsoft.com/office/drawing/2014/main" id="{0F237232-D5B7-8244-8A65-1ED4D7EB4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055" y="1458324"/>
              <a:ext cx="2593945" cy="2057400"/>
            </a:xfrm>
            <a:prstGeom prst="rect">
              <a:avLst/>
            </a:prstGeom>
          </p:spPr>
        </p:pic>
        <p:pic>
          <p:nvPicPr>
            <p:cNvPr id="12" name="Picture 11" descr="Screenshot 2014-03-06 17.08.34.png">
              <a:extLst>
                <a:ext uri="{FF2B5EF4-FFF2-40B4-BE49-F238E27FC236}">
                  <a16:creationId xmlns:a16="http://schemas.microsoft.com/office/drawing/2014/main" id="{E7B7F853-9F5F-934B-9BC7-7755CF49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51" y="3429000"/>
              <a:ext cx="3117849" cy="2078566"/>
            </a:xfrm>
            <a:prstGeom prst="rect">
              <a:avLst/>
            </a:prstGeom>
          </p:spPr>
        </p:pic>
        <p:pic>
          <p:nvPicPr>
            <p:cNvPr id="13" name="Picture 12" descr="Screenshot 2014-03-06 17.09.43.png">
              <a:extLst>
                <a:ext uri="{FF2B5EF4-FFF2-40B4-BE49-F238E27FC236}">
                  <a16:creationId xmlns:a16="http://schemas.microsoft.com/office/drawing/2014/main" id="{AFD97C79-CFAB-2C44-A836-46415C4D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1" y="3468335"/>
              <a:ext cx="2032000" cy="2039231"/>
            </a:xfrm>
            <a:prstGeom prst="rect">
              <a:avLst/>
            </a:prstGeom>
          </p:spPr>
        </p:pic>
        <p:pic>
          <p:nvPicPr>
            <p:cNvPr id="14" name="Picture 13" descr="Screenshot 2014-03-06 17.10.46.png">
              <a:extLst>
                <a:ext uri="{FF2B5EF4-FFF2-40B4-BE49-F238E27FC236}">
                  <a16:creationId xmlns:a16="http://schemas.microsoft.com/office/drawing/2014/main" id="{50E4E4A7-629E-5643-95D7-3E3D2D717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844" y="3498755"/>
              <a:ext cx="2505781" cy="2013574"/>
            </a:xfrm>
            <a:prstGeom prst="rect">
              <a:avLst/>
            </a:prstGeom>
          </p:spPr>
        </p:pic>
        <p:pic>
          <p:nvPicPr>
            <p:cNvPr id="15" name="Picture 14" descr="Screenshot 2014-03-06 17.11.37.png">
              <a:extLst>
                <a:ext uri="{FF2B5EF4-FFF2-40B4-BE49-F238E27FC236}">
                  <a16:creationId xmlns:a16="http://schemas.microsoft.com/office/drawing/2014/main" id="{46374813-2595-7047-8BED-8A5F87C24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900" y="3468334"/>
              <a:ext cx="1562100" cy="203923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73ED5A-0E0B-084B-9BC6-6E1B4D144E3D}"/>
              </a:ext>
            </a:extLst>
          </p:cNvPr>
          <p:cNvSpPr txBox="1"/>
          <p:nvPr/>
        </p:nvSpPr>
        <p:spPr>
          <a:xfrm>
            <a:off x="104636" y="4916167"/>
            <a:ext cx="591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전사체</a:t>
            </a:r>
            <a:r>
              <a:rPr kumimoji="1" lang="ko-KR" altLang="en-US" dirty="0"/>
              <a:t> 분석은 세포의 종류와 현재 상태를 알아볼 수 있는</a:t>
            </a:r>
            <a:endParaRPr kumimoji="1" lang="en-US" altLang="ko-KR" dirty="0"/>
          </a:p>
          <a:p>
            <a:r>
              <a:rPr kumimoji="1" lang="ko-KR" altLang="en-US" dirty="0"/>
              <a:t>가장 강력한 수단이다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46467-619E-1441-9850-D55124914ADF}"/>
              </a:ext>
            </a:extLst>
          </p:cNvPr>
          <p:cNvSpPr txBox="1"/>
          <p:nvPr/>
        </p:nvSpPr>
        <p:spPr>
          <a:xfrm>
            <a:off x="474993" y="6163530"/>
            <a:ext cx="736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/>
              <a:t>이를</a:t>
            </a:r>
            <a:r>
              <a:rPr kumimoji="1" lang="ko-KR" altLang="en-US" b="1" dirty="0"/>
              <a:t> 위해서는 </a:t>
            </a:r>
            <a:r>
              <a:rPr kumimoji="1" lang="ko-KR" altLang="en-US" b="1" dirty="0" err="1"/>
              <a:t>전사체를</a:t>
            </a:r>
            <a:r>
              <a:rPr kumimoji="1" lang="ko-KR" altLang="en-US" b="1" dirty="0"/>
              <a:t> 구성하는 </a:t>
            </a:r>
            <a:r>
              <a:rPr kumimoji="1" lang="en-US" altLang="ko-KR" b="1" dirty="0"/>
              <a:t>RNA</a:t>
            </a:r>
            <a:r>
              <a:rPr kumimoji="1" lang="ko-KR" altLang="en-US" b="1" dirty="0"/>
              <a:t>의 양을 정확히 측정해야 하는데</a:t>
            </a:r>
            <a:r>
              <a:rPr kumimoji="1" lang="en-US" altLang="ko-KR" b="1" dirty="0"/>
              <a:t>..</a:t>
            </a:r>
          </a:p>
          <a:p>
            <a:pPr algn="ctr"/>
            <a:r>
              <a:rPr kumimoji="1" lang="ko-KR" altLang="en-US" b="1" dirty="0"/>
              <a:t>이를 어떻게 하나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253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3159" y="351557"/>
            <a:ext cx="6766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세포내의 특정 </a:t>
            </a:r>
            <a:r>
              <a:rPr lang="en-US" altLang="ko-KR" sz="2800" b="1" dirty="0"/>
              <a:t>RNA</a:t>
            </a:r>
            <a:r>
              <a:rPr lang="ko-KR" altLang="en-US" sz="2800" b="1" dirty="0"/>
              <a:t> 양을 측정하는 방법 </a:t>
            </a:r>
            <a:r>
              <a:rPr lang="en-US" altLang="ko-KR" sz="2800" b="1" dirty="0"/>
              <a:t>(1)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2119" y="135847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Northern Blot</a:t>
            </a:r>
          </a:p>
        </p:txBody>
      </p:sp>
      <p:pic>
        <p:nvPicPr>
          <p:cNvPr id="4" name="Picture 3" descr="Screenshot 2014-11-10 10.54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t="1296" b="-1"/>
          <a:stretch/>
        </p:blipFill>
        <p:spPr>
          <a:xfrm>
            <a:off x="431800" y="1739900"/>
            <a:ext cx="2349499" cy="5074312"/>
          </a:xfrm>
          <a:prstGeom prst="rect">
            <a:avLst/>
          </a:prstGeom>
        </p:spPr>
      </p:pic>
      <p:pic>
        <p:nvPicPr>
          <p:cNvPr id="5" name="Picture 4" descr="Screenshot 2014-11-10 10.56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8"/>
          <a:stretch/>
        </p:blipFill>
        <p:spPr>
          <a:xfrm>
            <a:off x="3400100" y="1358474"/>
            <a:ext cx="4368800" cy="3454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50719" y="5037861"/>
            <a:ext cx="5868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Labor Intensive</a:t>
            </a:r>
          </a:p>
          <a:p>
            <a:r>
              <a:rPr lang="en-US" dirty="0">
                <a:latin typeface="Arial"/>
                <a:cs typeface="Arial"/>
              </a:rPr>
              <a:t>Low-throughput (less than 5-10 genes per experiments)</a:t>
            </a:r>
          </a:p>
          <a:p>
            <a:r>
              <a:rPr lang="en-US" dirty="0">
                <a:latin typeface="Arial"/>
                <a:cs typeface="Arial"/>
              </a:rPr>
              <a:t>Not so quantitative (Densitometry?)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49BB4-872A-BA45-B030-DE3865F1BDBA}"/>
              </a:ext>
            </a:extLst>
          </p:cNvPr>
          <p:cNvSpPr txBox="1"/>
          <p:nvPr/>
        </p:nvSpPr>
        <p:spPr>
          <a:xfrm>
            <a:off x="4040099" y="6506443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지놈</a:t>
            </a:r>
            <a:r>
              <a:rPr kumimoji="1" lang="ko-KR" altLang="en-US" b="1" dirty="0"/>
              <a:t> 전 시대에서는  유일한 방법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63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057" y="1008871"/>
            <a:ext cx="345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Real-time </a:t>
            </a:r>
            <a:r>
              <a:rPr lang="en-US" sz="2800" b="1" dirty="0" err="1">
                <a:latin typeface="Arial"/>
                <a:cs typeface="Arial"/>
              </a:rPr>
              <a:t>qRT</a:t>
            </a:r>
            <a:r>
              <a:rPr lang="en-US" sz="2800" b="1" dirty="0">
                <a:latin typeface="Arial"/>
                <a:cs typeface="Arial"/>
              </a:rPr>
              <a:t>-PCR</a:t>
            </a:r>
          </a:p>
        </p:txBody>
      </p:sp>
      <p:pic>
        <p:nvPicPr>
          <p:cNvPr id="3" name="Picture 2" descr="Screenshot 2014-11-10 11.11.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4932" r="2273" b="3140"/>
          <a:stretch/>
        </p:blipFill>
        <p:spPr>
          <a:xfrm>
            <a:off x="3854448" y="1532091"/>
            <a:ext cx="4885349" cy="2971800"/>
          </a:xfrm>
          <a:prstGeom prst="rect">
            <a:avLst/>
          </a:prstGeom>
        </p:spPr>
      </p:pic>
      <p:pic>
        <p:nvPicPr>
          <p:cNvPr id="4" name="Picture 3" descr="Screenshot 2014-11-10 11.1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7" y="1532091"/>
            <a:ext cx="2340243" cy="2941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3862" y="4938812"/>
            <a:ext cx="5533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Relatively Easy</a:t>
            </a:r>
          </a:p>
          <a:p>
            <a:r>
              <a:rPr lang="en-US" b="1" dirty="0">
                <a:latin typeface="Arial"/>
                <a:cs typeface="Arial"/>
              </a:rPr>
              <a:t>Mid-throughput (100-200 genes per experiments)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1A170-EEE8-5B42-914D-2329A1F8CC96}"/>
              </a:ext>
            </a:extLst>
          </p:cNvPr>
          <p:cNvSpPr txBox="1"/>
          <p:nvPr/>
        </p:nvSpPr>
        <p:spPr>
          <a:xfrm>
            <a:off x="1563002" y="5866176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Still widely used in the diagnostic – single gene </a:t>
            </a:r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analsysis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E20CF-E7B5-9D4A-9BB2-C842D20056A2}"/>
              </a:ext>
            </a:extLst>
          </p:cNvPr>
          <p:cNvSpPr txBox="1"/>
          <p:nvPr/>
        </p:nvSpPr>
        <p:spPr>
          <a:xfrm>
            <a:off x="1433159" y="351557"/>
            <a:ext cx="6766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세포내의 특정 </a:t>
            </a:r>
            <a:r>
              <a:rPr lang="en-US" altLang="ko-KR" sz="2800" b="1" dirty="0"/>
              <a:t>RNA</a:t>
            </a:r>
            <a:r>
              <a:rPr lang="ko-KR" altLang="en-US" sz="2800" b="1" dirty="0"/>
              <a:t> 양을 측정하는 방법 </a:t>
            </a:r>
            <a:r>
              <a:rPr lang="en-US" altLang="ko-KR" sz="2800" b="1" dirty="0"/>
              <a:t>(2)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536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3159" y="1110517"/>
            <a:ext cx="5267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latin typeface="Arial"/>
                <a:cs typeface="Arial"/>
              </a:rPr>
              <a:t>마이크로어레이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r>
              <a:rPr lang="en-US" sz="3200" b="1" dirty="0">
                <a:latin typeface="Arial"/>
                <a:cs typeface="Arial"/>
              </a:rPr>
              <a:t>Microarray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92" y="3244334"/>
            <a:ext cx="88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cDNA</a:t>
            </a:r>
          </a:p>
          <a:p>
            <a:r>
              <a:rPr lang="en-US" b="1" dirty="0">
                <a:latin typeface="Arial"/>
                <a:cs typeface="Arial"/>
              </a:rPr>
              <a:t> Microarray</a:t>
            </a:r>
          </a:p>
        </p:txBody>
      </p:sp>
      <p:pic>
        <p:nvPicPr>
          <p:cNvPr id="5" name="Picture 4" descr="Screenshot 2014-11-10 11.25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r="2325"/>
          <a:stretch/>
        </p:blipFill>
        <p:spPr>
          <a:xfrm>
            <a:off x="1841500" y="1992589"/>
            <a:ext cx="3979437" cy="4685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F67BF3-7A9A-6544-9C85-03CE968EA851}"/>
              </a:ext>
            </a:extLst>
          </p:cNvPr>
          <p:cNvSpPr txBox="1"/>
          <p:nvPr/>
        </p:nvSpPr>
        <p:spPr>
          <a:xfrm>
            <a:off x="5820937" y="3244333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Arial"/>
                <a:cs typeface="Arial"/>
              </a:rPr>
              <a:t>Oligonucleotide </a:t>
            </a:r>
          </a:p>
          <a:p>
            <a:r>
              <a:rPr lang="en-US" altLang="ko-Kore-KR" b="1" dirty="0">
                <a:latin typeface="Arial"/>
                <a:cs typeface="Arial"/>
              </a:rPr>
              <a:t>Microarray</a:t>
            </a:r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7895-24EF-4F49-840D-3819226ACDFB}"/>
              </a:ext>
            </a:extLst>
          </p:cNvPr>
          <p:cNvSpPr txBox="1"/>
          <p:nvPr/>
        </p:nvSpPr>
        <p:spPr>
          <a:xfrm>
            <a:off x="1433159" y="351557"/>
            <a:ext cx="6766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세포내의 특정 </a:t>
            </a:r>
            <a:r>
              <a:rPr lang="en-US" altLang="ko-KR" sz="2800" b="1" dirty="0"/>
              <a:t>RNA</a:t>
            </a:r>
            <a:r>
              <a:rPr lang="ko-KR" altLang="en-US" sz="2800" b="1" dirty="0"/>
              <a:t> 양을 측정하는 방법 </a:t>
            </a:r>
            <a:r>
              <a:rPr lang="en-US" altLang="ko-KR" sz="2800" b="1" dirty="0"/>
              <a:t>(3)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997D0-1C8F-B64B-B5EC-438DD0F5D844}"/>
              </a:ext>
            </a:extLst>
          </p:cNvPr>
          <p:cNvSpPr txBox="1"/>
          <p:nvPr/>
        </p:nvSpPr>
        <p:spPr>
          <a:xfrm>
            <a:off x="6170895" y="5142410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Microarrary</a:t>
            </a:r>
            <a:r>
              <a:rPr kumimoji="1" lang="ko-KR" altLang="en-US" dirty="0"/>
              <a:t>의 도래에 의해 </a:t>
            </a:r>
            <a:endParaRPr kumimoji="1" lang="en-US" altLang="ko-KR" dirty="0"/>
          </a:p>
          <a:p>
            <a:r>
              <a:rPr kumimoji="1" lang="ko-KR" altLang="en-US" dirty="0" err="1"/>
              <a:t>전사체</a:t>
            </a:r>
            <a:r>
              <a:rPr kumimoji="1" lang="ko-KR" altLang="en-US" dirty="0"/>
              <a:t> 수준의 분석이 가능해짐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3097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1803" y="573643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마이크로어레이의</a:t>
            </a:r>
            <a:r>
              <a:rPr lang="ko-KR" altLang="en-US" sz="2400" b="1" dirty="0"/>
              <a:t> 한계 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36893" y="1153775"/>
            <a:ext cx="82702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지놈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시퀀싱이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완료된 생물만 가능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지놈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시퀀스가 되지 않은 생물의 경우에는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어레이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제작이 불가능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이미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어레이가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제작된 한정된 생물에 대해서만 가능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검출은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Probe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간의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Hybridization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 의존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지놈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내에는 상동서열이 존재하는 관계로 백그라운드가 높음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검출의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Dynamic range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낮음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너무 과발현되는 유전자는 실제보다 덜 발현되는 것으로 측정되거나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극히 적게 발현되는 유전자는 실제보다 많이 발현되는 것으로 측정될 수 있음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24ADA-7062-BE4E-A4F3-AF5108205C6C}"/>
              </a:ext>
            </a:extLst>
          </p:cNvPr>
          <p:cNvSpPr txBox="1"/>
          <p:nvPr/>
        </p:nvSpPr>
        <p:spPr>
          <a:xfrm>
            <a:off x="436893" y="5704225"/>
            <a:ext cx="5660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따라서 </a:t>
            </a:r>
            <a:r>
              <a:rPr kumimoji="1" lang="en-US" altLang="ko-KR" b="1" dirty="0"/>
              <a:t>2000</a:t>
            </a:r>
            <a:r>
              <a:rPr kumimoji="1" lang="ko-KR" altLang="en-US" b="1" dirty="0"/>
              <a:t>년대 중반 이후 </a:t>
            </a:r>
            <a:r>
              <a:rPr kumimoji="1" lang="en-US" altLang="ko-KR" b="1" dirty="0"/>
              <a:t>NGS</a:t>
            </a:r>
            <a:r>
              <a:rPr kumimoji="1" lang="ko-KR" altLang="en-US" b="1" dirty="0"/>
              <a:t>가 보편화된 이후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발현 분석의 대세는 </a:t>
            </a:r>
            <a:r>
              <a:rPr kumimoji="1" lang="en-US" altLang="ko-KR" b="1" dirty="0"/>
              <a:t>NGS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이용한 </a:t>
            </a:r>
            <a:r>
              <a:rPr kumimoji="1" lang="en-US" altLang="ko-KR" b="1" dirty="0"/>
              <a:t> </a:t>
            </a:r>
            <a:r>
              <a:rPr kumimoji="1" lang="en-US" altLang="ko-Kore-KR" b="1" dirty="0"/>
              <a:t>RNA-Seq </a:t>
            </a:r>
            <a:r>
              <a:rPr kumimoji="1" lang="ko-KR" altLang="en-US" b="1" dirty="0"/>
              <a:t>이 되었음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495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84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RNA Sequencing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(RNA-</a:t>
            </a:r>
            <a:r>
              <a:rPr lang="en-US" altLang="ko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4811486" cy="4953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11486" y="1536174"/>
            <a:ext cx="434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mRNA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PolyA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꼬리를 가지고 있음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Poly-A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꼬리를 가진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역전사효소로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변환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어댑터를 연결하여 라이브러리 제조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시퀀싱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지놈 시퀀스에 매핑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777F3-399D-F741-9554-1E886CF73FF6}"/>
              </a:ext>
            </a:extLst>
          </p:cNvPr>
          <p:cNvSpPr txBox="1"/>
          <p:nvPr/>
        </p:nvSpPr>
        <p:spPr>
          <a:xfrm>
            <a:off x="1315844" y="5943600"/>
            <a:ext cx="812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엑손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영역에 매핑</a:t>
            </a:r>
            <a:endParaRPr lang="en-US" altLang="ko-Kore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Splicing Junction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걸치게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될 수 있음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특정 유전자에 대한 얼마나 많은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mRNA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존재하나를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측정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421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b="1" dirty="0" err="1">
                <a:latin typeface="Arial" charset="0"/>
                <a:ea typeface="ＭＳ Ｐゴシック" charset="0"/>
                <a:cs typeface="ＭＳ Ｐゴシック" charset="0"/>
              </a:rPr>
              <a:t>전사체학</a:t>
            </a:r>
            <a:r>
              <a:rPr lang="ko-KR" altLang="en-US" b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Transcriptomics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2328863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Notched Right Arrow 7"/>
          <p:cNvSpPr/>
          <p:nvPr/>
        </p:nvSpPr>
        <p:spPr>
          <a:xfrm>
            <a:off x="304800" y="3962400"/>
            <a:ext cx="8153400" cy="3048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685800" y="4419600"/>
            <a:ext cx="122238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90" name="TextBox 9"/>
          <p:cNvSpPr txBox="1">
            <a:spLocks noChangeArrowheads="1"/>
          </p:cNvSpPr>
          <p:nvPr/>
        </p:nvSpPr>
        <p:spPr bwMode="auto">
          <a:xfrm>
            <a:off x="228600" y="4953000"/>
            <a:ext cx="2667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latin typeface="Calibri" charset="0"/>
              </a:rPr>
              <a:t>1995</a:t>
            </a:r>
            <a:r>
              <a:rPr lang="en-US" sz="1600">
                <a:latin typeface="Calibri" charset="0"/>
              </a:rPr>
              <a:t> P. Brown, et. al. </a:t>
            </a:r>
          </a:p>
          <a:p>
            <a:pPr eaLnBrk="1" hangingPunct="1"/>
            <a:r>
              <a:rPr lang="en-US" sz="1600">
                <a:latin typeface="Calibri" charset="0"/>
              </a:rPr>
              <a:t>Gene expression profiling</a:t>
            </a:r>
          </a:p>
          <a:p>
            <a:pPr eaLnBrk="1" hangingPunct="1"/>
            <a:r>
              <a:rPr lang="en-US" sz="1600">
                <a:latin typeface="Calibri" charset="0"/>
              </a:rPr>
              <a:t>using spotted cDNA microarray: expression levels of known genes</a:t>
            </a:r>
          </a:p>
        </p:txBody>
      </p:sp>
      <p:pic>
        <p:nvPicPr>
          <p:cNvPr id="163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24000"/>
            <a:ext cx="2514600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Up Arrow 12"/>
          <p:cNvSpPr/>
          <p:nvPr/>
        </p:nvSpPr>
        <p:spPr>
          <a:xfrm>
            <a:off x="4343400" y="4343400"/>
            <a:ext cx="122238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93" name="TextBox 13"/>
          <p:cNvSpPr txBox="1">
            <a:spLocks noChangeArrowheads="1"/>
          </p:cNvSpPr>
          <p:nvPr/>
        </p:nvSpPr>
        <p:spPr bwMode="auto">
          <a:xfrm>
            <a:off x="3124200" y="4953000"/>
            <a:ext cx="2819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latin typeface="Calibri" charset="0"/>
              </a:rPr>
              <a:t>2002</a:t>
            </a:r>
            <a:r>
              <a:rPr lang="en-US" sz="1600">
                <a:latin typeface="Calibri" charset="0"/>
              </a:rPr>
              <a:t> Affymetrix, whole genome expression profiling using tiling array: identifying and profiling novel genes and splicing variants</a:t>
            </a:r>
          </a:p>
        </p:txBody>
      </p:sp>
      <p:pic>
        <p:nvPicPr>
          <p:cNvPr id="1639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2060575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Up Arrow 15"/>
          <p:cNvSpPr/>
          <p:nvPr/>
        </p:nvSpPr>
        <p:spPr>
          <a:xfrm>
            <a:off x="7391400" y="4343400"/>
            <a:ext cx="122238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96" name="TextBox 16"/>
          <p:cNvSpPr txBox="1">
            <a:spLocks noChangeArrowheads="1"/>
          </p:cNvSpPr>
          <p:nvPr/>
        </p:nvSpPr>
        <p:spPr bwMode="auto">
          <a:xfrm>
            <a:off x="5943600" y="4953000"/>
            <a:ext cx="2819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latin typeface="Calibri" charset="0"/>
              </a:rPr>
              <a:t>2008</a:t>
            </a:r>
            <a:r>
              <a:rPr lang="en-US" sz="1600">
                <a:latin typeface="Calibri" charset="0"/>
              </a:rPr>
              <a:t> many groups, mRNA-seq: direct sequencing of mRNAs using next generation sequencing techniques (NGS)</a:t>
            </a:r>
          </a:p>
        </p:txBody>
      </p:sp>
      <p:sp>
        <p:nvSpPr>
          <p:cNvPr id="16398" name="TextBox 14"/>
          <p:cNvSpPr txBox="1">
            <a:spLocks noChangeArrowheads="1"/>
          </p:cNvSpPr>
          <p:nvPr/>
        </p:nvSpPr>
        <p:spPr bwMode="auto">
          <a:xfrm>
            <a:off x="1828800" y="1295400"/>
            <a:ext cx="2224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Hybridization-based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9955" y="6432034"/>
            <a:ext cx="772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darwin.informatics.indiana.edu</a:t>
            </a:r>
            <a:r>
              <a:rPr lang="en-US" dirty="0"/>
              <a:t>/col/courses/I519-12/Lecture/</a:t>
            </a:r>
            <a:r>
              <a:rPr lang="en-US" dirty="0" err="1"/>
              <a:t>RNASeq.ppt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5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9328</TotalTime>
  <Words>1181</Words>
  <Application>Microsoft Macintosh PowerPoint</Application>
  <PresentationFormat>화면 슬라이드 쇼(4:3)</PresentationFormat>
  <Paragraphs>206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전사체학 Transcriptomics</vt:lpstr>
      <vt:lpstr>Bulk RNA-Seq and Single Cell RNA Seq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반복 Repeat</vt:lpstr>
      <vt:lpstr>RNA-Seq 을 어떻게 지놈과 비교할 것인가? </vt:lpstr>
      <vt:lpstr>어떤 방법을 사용할 것인가?</vt:lpstr>
      <vt:lpstr>소프트웨어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생물학 연구를 위한 컴퓨터 사용기술</dc:title>
  <dc:creator>남궁 석</dc:creator>
  <cp:lastModifiedBy>남궁 석</cp:lastModifiedBy>
  <cp:revision>19</cp:revision>
  <dcterms:created xsi:type="dcterms:W3CDTF">2020-05-07T04:41:15Z</dcterms:created>
  <dcterms:modified xsi:type="dcterms:W3CDTF">2020-05-14T04:22:39Z</dcterms:modified>
</cp:coreProperties>
</file>